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19"/>
  </p:notesMasterIdLst>
  <p:sldIdLst>
    <p:sldId id="265" r:id="rId4"/>
    <p:sldId id="287" r:id="rId5"/>
    <p:sldId id="288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0" r:id="rId15"/>
    <p:sldId id="299" r:id="rId16"/>
    <p:sldId id="300" r:id="rId17"/>
    <p:sldId id="301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华文楷体" panose="0201060004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25604" name="Rectangle 4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buFontTx/>
              <a:buNone/>
              <a:defRPr sz="1200"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075" name="Group 9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7308850" y="6364288"/>
            <a:ext cx="2160588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电话：</a:t>
            </a:r>
            <a:r>
              <a:rPr kumimoji="1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4006886502</a:t>
            </a:r>
            <a:endParaRPr kumimoji="1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3077" name="Picture 15" descr="logo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400" y="6248400"/>
            <a:ext cx="2514600" cy="51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9" name="Title Placeholder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 smtClean="0"/>
          </a:p>
        </p:txBody>
      </p:sp>
      <p:sp>
        <p:nvSpPr>
          <p:cNvPr id="40970" name="Text Placeholder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Symbol" panose="05050102010706020507" pitchFamily="18" charset="2"/>
              <a:buNone/>
              <a:defRPr smtClean="0"/>
            </a:lvl1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 smtClean="0"/>
          </a:p>
        </p:txBody>
      </p:sp>
      <p:sp>
        <p:nvSpPr>
          <p:cNvPr id="3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 bwMode="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195" name="Group 8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Date Placeholder 4"/>
          <p:cNvSpPr>
            <a:spLocks noGrp="1"/>
          </p:cNvSpPr>
          <p:nvPr>
            <p:ph type="dt" sz="half" idx="1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ndara" panose="020E0502030303020204" pitchFamily="34" charset="0"/>
              </a:rPr>
            </a:fld>
            <a:endParaRPr lang="zh-CN" altLang="en-US" dirty="0">
              <a:latin typeface="Candara" panose="020E0502030303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 bwMode="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219" name="Group 14"/>
          <p:cNvGrpSpPr>
            <a:grpSpLocks noChangeAspect="1"/>
          </p:cNvGrpSpPr>
          <p:nvPr/>
        </p:nvGrpSpPr>
        <p:grpSpPr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19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 bwMode="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099" name="Group 9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10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588125" y="6308725"/>
            <a:ext cx="2160588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电话：</a:t>
            </a:r>
            <a:r>
              <a:rPr kumimoji="1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0755-26635560</a:t>
            </a:r>
            <a:endParaRPr kumimoji="1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ndara" panose="020E0502030303020204" pitchFamily="34" charset="0"/>
              </a:rPr>
            </a:fld>
            <a:endParaRPr lang="zh-CN" altLang="en-US" dirty="0">
              <a:latin typeface="Candara" panose="020E0502030303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 bwMode="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Freeform 14"/>
          <p:cNvSpPr/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Freeform 18"/>
          <p:cNvSpPr/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Freeform 22"/>
          <p:cNvSpPr/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Freeform 26"/>
          <p:cNvSpPr/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 useBgFill="1">
        <p:nvSpPr>
          <p:cNvPr id="26" name="Freeform 10"/>
          <p:cNvSpPr/>
          <p:nvPr/>
        </p:nvSpPr>
        <p:spPr bwMode="hidden">
          <a:xfrm>
            <a:off x="211138" y="4059238"/>
            <a:ext cx="8723313" cy="1328738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5795963" y="6237288"/>
            <a:ext cx="2160588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电话：</a:t>
            </a:r>
            <a:r>
              <a:rPr kumimoji="1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0755-26635560</a:t>
            </a:r>
            <a:endParaRPr kumimoji="1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5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6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7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ndara" panose="020E0502030303020204" pitchFamily="34" charset="0"/>
              </a:rPr>
            </a:fld>
            <a:endParaRPr lang="zh-CN" altLang="en-US" dirty="0">
              <a:latin typeface="Candara" panose="020E0502030303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ndara" panose="020E0502030303020204" pitchFamily="34" charset="0"/>
              </a:rPr>
            </a:fld>
            <a:endParaRPr lang="zh-CN" altLang="en-US" dirty="0">
              <a:latin typeface="Candara" panose="020E0502030303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>
                <a:latin typeface="Candara" panose="020E0502030303020204" pitchFamily="34" charset="0"/>
              </a:rPr>
            </a:fld>
            <a:endParaRPr lang="zh-CN" altLang="en-US" dirty="0">
              <a:latin typeface="Candara" panose="020E0502030303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 bwMode="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147" name="Group 5"/>
          <p:cNvGrpSpPr>
            <a:grpSpLocks noChangeAspect="1"/>
          </p:cNvGrpSpPr>
          <p:nvPr/>
        </p:nvGrpSpPr>
        <p:grpSpPr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156325" y="6308725"/>
            <a:ext cx="2160588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电话：</a:t>
            </a:r>
            <a:r>
              <a:rPr kumimoji="1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4006886502</a:t>
            </a:r>
            <a:endParaRPr kumimoji="1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9" name="Date Placeholder 1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 bwMode="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171" name="Group 23"/>
          <p:cNvGrpSpPr>
            <a:grpSpLocks noChangeAspect="1"/>
          </p:cNvGrpSpPr>
          <p:nvPr/>
        </p:nvGrpSpPr>
        <p:grpSpPr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23" name="Freeform 14"/>
            <p:cNvSpPr/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18"/>
            <p:cNvSpPr/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Freeform 22"/>
            <p:cNvSpPr/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Freeform 26"/>
            <p:cNvSpPr/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7" name="Freeform 28"/>
            <p:cNvSpPr/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28" name="Date Placeholder 4"/>
          <p:cNvSpPr>
            <a:spLocks noGrp="1"/>
          </p:cNvSpPr>
          <p:nvPr>
            <p:ph type="dt" sz="half" idx="1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ctr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/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8"/>
            <p:cNvSpPr/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22"/>
            <p:cNvSpPr/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26"/>
            <p:cNvSpPr/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1" name="Freeform 10"/>
            <p:cNvSpPr/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00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Tx/>
              <a:buNone/>
              <a:defRPr sz="1000">
                <a:solidFill>
                  <a:schemeClr val="tx2"/>
                </a:solidFill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Candara" panose="020E0502030303020204" pitchFamily="34" charset="0"/>
              </a:rPr>
            </a:fld>
            <a:endParaRPr lang="zh-CN" altLang="en-US" dirty="0">
              <a:latin typeface="Candara" panose="020E0502030303020204" pitchFamily="34" charset="0"/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  <p:pic>
        <p:nvPicPr>
          <p:cNvPr id="1033" name="Picture 14" descr="logo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52400" y="6248400"/>
            <a:ext cx="2514600" cy="51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7308850" y="6364288"/>
            <a:ext cx="2160588" cy="30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电话：</a:t>
            </a:r>
            <a:r>
              <a:rPr kumimoji="1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4006886502</a:t>
            </a:r>
            <a:endParaRPr kumimoji="1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3366CC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58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98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405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>
                <a:latin typeface="Candara" panose="020E0502030303020204" pitchFamily="34" charset="0"/>
                <a:ea typeface="华文楷体" panose="0201060004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2"/>
          <p:cNvSpPr>
            <a:spLocks noGrp="1"/>
          </p:cNvSpPr>
          <p:nvPr>
            <p:ph type="ctrTitle"/>
          </p:nvPr>
        </p:nvSpPr>
        <p:spPr>
          <a:xfrm>
            <a:off x="457200" y="338138"/>
            <a:ext cx="8229600" cy="1252537"/>
          </a:xfrm>
        </p:spPr>
        <p:txBody>
          <a:bodyPr vert="horz" wrap="square" lIns="91440" tIns="45720" rIns="91440" bIns="45720" anchor="ctr"/>
          <a:p>
            <a:pPr eaLnBrk="1" hangingPunct="1"/>
            <a:endParaRPr lang="zh-CN" altLang="en-US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0243" name="Rectangle 3"/>
          <p:cNvSpPr>
            <a:spLocks noGrp="1"/>
          </p:cNvSpPr>
          <p:nvPr>
            <p:ph type="body"/>
          </p:nvPr>
        </p:nvSpPr>
        <p:spPr/>
        <p:txBody>
          <a:bodyPr vert="horz" wrap="square" lIns="91440" tIns="45720" rIns="91440" bIns="45720" anchor="t"/>
          <a:p>
            <a:pPr eaLnBrk="1" hangingPunct="1"/>
            <a:endParaRPr lang="zh-CN" altLang="en-US" dirty="0"/>
          </a:p>
        </p:txBody>
      </p:sp>
      <p:pic>
        <p:nvPicPr>
          <p:cNvPr id="10244" name="Picture 4" descr="wholetonpptfac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87" y="9208"/>
            <a:ext cx="9144000" cy="683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5" name="标题 1"/>
          <p:cNvSpPr/>
          <p:nvPr/>
        </p:nvSpPr>
        <p:spPr>
          <a:xfrm>
            <a:off x="684213" y="3573463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algn="ctr"/>
            <a:r>
              <a:rPr lang="zh-CN" altLang="en-US" sz="6000" dirty="0">
                <a:solidFill>
                  <a:srgbClr val="FFFFFF"/>
                </a:solidFill>
                <a:latin typeface="Candara" panose="020E0502030303020204" pitchFamily="34" charset="0"/>
                <a:ea typeface="华文新魏" panose="02010800040101010101" pitchFamily="2" charset="-122"/>
              </a:rPr>
              <a:t>用户实名上网认证</a:t>
            </a:r>
            <a:endParaRPr lang="zh-CN" altLang="en-US" sz="4000" dirty="0">
              <a:solidFill>
                <a:srgbClr val="FFFFFF"/>
              </a:solidFill>
              <a:latin typeface="Candara" panose="020E0502030303020204" pitchFamily="34" charset="0"/>
              <a:ea typeface="华文新魏" panose="02010800040101010101" pitchFamily="2" charset="-122"/>
            </a:endParaRPr>
          </a:p>
          <a:p>
            <a:pPr algn="ctr"/>
            <a:endParaRPr lang="en-US" altLang="zh-CN" sz="4000" dirty="0">
              <a:solidFill>
                <a:srgbClr val="FFFFFF"/>
              </a:solidFill>
              <a:latin typeface="Candara" panose="020E0502030303020204" pitchFamily="34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标题 1"/>
          <p:cNvSpPr>
            <a:spLocks noGrp="1"/>
          </p:cNvSpPr>
          <p:nvPr>
            <p:ph type="title"/>
          </p:nvPr>
        </p:nvSpPr>
        <p:spPr>
          <a:xfrm>
            <a:off x="642938" y="0"/>
            <a:ext cx="8229600" cy="1252538"/>
          </a:xfrm>
        </p:spPr>
        <p:txBody>
          <a:bodyPr vert="horz" wrap="square" lIns="91440" tIns="45720" rIns="91440" bIns="45720" anchor="ctr"/>
          <a:p>
            <a:br>
              <a:rPr lang="zh-CN" altLang="en-US" dirty="0"/>
            </a:br>
            <a:r>
              <a:rPr lang="zh-CN" altLang="en-US" sz="2800" dirty="0"/>
              <a:t>组织管理中定义需要开启上网认证的用户名和密码</a:t>
            </a:r>
            <a:endParaRPr lang="zh-CN" altLang="en-US" sz="2800" dirty="0"/>
          </a:p>
        </p:txBody>
      </p:sp>
      <p:pic>
        <p:nvPicPr>
          <p:cNvPr id="19459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063" y="1285875"/>
            <a:ext cx="5619750" cy="5072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571625" y="3214688"/>
            <a:ext cx="2857500" cy="33813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登录终端限制：客户端登录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" y="5000625"/>
            <a:ext cx="6072188" cy="3698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绑定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IP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地址：根据需求进行设置是否开启绑定，建议开启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定义上网认证策略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4220" y="2258695"/>
            <a:ext cx="5981065" cy="401891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下载上网认证客户端软件</a:t>
            </a:r>
            <a:endParaRPr lang="zh-CN" altLang="en-US" dirty="0"/>
          </a:p>
        </p:txBody>
      </p:sp>
      <p:pic>
        <p:nvPicPr>
          <p:cNvPr id="21507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188" y="2571750"/>
            <a:ext cx="3476625" cy="2533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143375" y="2500313"/>
            <a:ext cx="3143250" cy="286226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当用户打开浏览器访问网站时，设备会弹出一个认证界面给需要联网的用户，我们选择“下载准入客户端”后，将会弹出下载文件的对话框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下载后，文件名为：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Wholeton-TritonInstall.exe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按照默认的，进行安装即可，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安装之前，建议退出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360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安全卫士，以免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360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拦截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安装配置上网认证客户端软件</a:t>
            </a:r>
            <a:endParaRPr lang="zh-CN" altLang="en-US" dirty="0"/>
          </a:p>
        </p:txBody>
      </p:sp>
      <p:sp>
        <p:nvSpPr>
          <p:cNvPr id="22531" name="TextBox 3"/>
          <p:cNvSpPr txBox="1"/>
          <p:nvPr/>
        </p:nvSpPr>
        <p:spPr>
          <a:xfrm>
            <a:off x="0" y="2214563"/>
            <a:ext cx="9144000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Candara" panose="020E0502030303020204" pitchFamily="34" charset="0"/>
              </a:rPr>
              <a:t>软件安装完成后电脑桌面上会生成一个</a:t>
            </a:r>
            <a:r>
              <a:rPr lang="en-US" altLang="zh-CN" dirty="0">
                <a:latin typeface="Candara" panose="020E0502030303020204" pitchFamily="34" charset="0"/>
              </a:rPr>
              <a:t>Triton</a:t>
            </a:r>
            <a:r>
              <a:rPr lang="zh-CN" altLang="en-US" dirty="0">
                <a:latin typeface="Candara" panose="020E0502030303020204" pitchFamily="34" charset="0"/>
              </a:rPr>
              <a:t>的图标，双击该图标后，然后在电脑右下角，将会出现该图标，右键电脑右下角的</a:t>
            </a:r>
            <a:r>
              <a:rPr lang="en-US" altLang="zh-CN" dirty="0">
                <a:latin typeface="Candara" panose="020E0502030303020204" pitchFamily="34" charset="0"/>
              </a:rPr>
              <a:t>Triton</a:t>
            </a:r>
            <a:r>
              <a:rPr lang="zh-CN" altLang="en-US" dirty="0">
                <a:latin typeface="Candara" panose="020E0502030303020204" pitchFamily="34" charset="0"/>
              </a:rPr>
              <a:t>图标，选择“设置”， 如果双击电脑桌面上的“</a:t>
            </a:r>
            <a:r>
              <a:rPr lang="en-US" altLang="zh-CN" dirty="0">
                <a:latin typeface="Candara" panose="020E0502030303020204" pitchFamily="34" charset="0"/>
              </a:rPr>
              <a:t>Triton”</a:t>
            </a:r>
            <a:r>
              <a:rPr lang="zh-CN" altLang="en-US" dirty="0">
                <a:latin typeface="Candara" panose="020E0502030303020204" pitchFamily="34" charset="0"/>
              </a:rPr>
              <a:t>图标后，电脑右下角没有出现该图标，原因可能是该图标隐藏了</a:t>
            </a:r>
            <a:r>
              <a:rPr lang="en-US" altLang="zh-CN" dirty="0">
                <a:latin typeface="Candara" panose="020E0502030303020204" pitchFamily="34" charset="0"/>
              </a:rPr>
              <a:t>,</a:t>
            </a:r>
            <a:r>
              <a:rPr lang="zh-CN" altLang="en-US" dirty="0">
                <a:latin typeface="Candara" panose="020E0502030303020204" pitchFamily="34" charset="0"/>
              </a:rPr>
              <a:t>单击图</a:t>
            </a:r>
            <a:r>
              <a:rPr lang="en-US" altLang="zh-CN" dirty="0">
                <a:latin typeface="Candara" panose="020E0502030303020204" pitchFamily="34" charset="0"/>
              </a:rPr>
              <a:t>2</a:t>
            </a:r>
            <a:r>
              <a:rPr lang="zh-CN" altLang="en-US" dirty="0">
                <a:latin typeface="Candara" panose="020E0502030303020204" pitchFamily="34" charset="0"/>
              </a:rPr>
              <a:t>中红色箭头中的“上箭头”，就可以看到隐藏的那个</a:t>
            </a:r>
            <a:r>
              <a:rPr lang="en-US" altLang="zh-CN" dirty="0">
                <a:latin typeface="Candara" panose="020E0502030303020204" pitchFamily="34" charset="0"/>
              </a:rPr>
              <a:t>Triton</a:t>
            </a:r>
            <a:r>
              <a:rPr lang="zh-CN" altLang="en-US" dirty="0">
                <a:latin typeface="Candara" panose="020E0502030303020204" pitchFamily="34" charset="0"/>
              </a:rPr>
              <a:t>图标了，然后将该图标拖拽到外面的显示区域，方便设置和查看客户端的状态）</a:t>
            </a:r>
            <a:endParaRPr lang="zh-CN" altLang="en-US" dirty="0">
              <a:latin typeface="Candara" panose="020E0502030303020204" pitchFamily="34" charset="0"/>
            </a:endParaRPr>
          </a:p>
          <a:p>
            <a:endParaRPr lang="zh-CN" altLang="en-US" dirty="0">
              <a:latin typeface="Candara" panose="020E0502030303020204" pitchFamily="34" charset="0"/>
            </a:endParaRPr>
          </a:p>
        </p:txBody>
      </p:sp>
      <p:pic>
        <p:nvPicPr>
          <p:cNvPr id="22532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00813" y="4214813"/>
            <a:ext cx="1733550" cy="1714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" y="4214813"/>
            <a:ext cx="2914650" cy="38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714375" y="3857625"/>
            <a:ext cx="714375" cy="3698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图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2250" y="3857625"/>
            <a:ext cx="642938" cy="3698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图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536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3" y="4143375"/>
            <a:ext cx="771525" cy="771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br>
              <a:rPr lang="en-US" altLang="zh-CN" dirty="0">
                <a:solidFill>
                  <a:srgbClr val="FFFF00"/>
                </a:solidFill>
              </a:rPr>
            </a:br>
            <a:r>
              <a:rPr lang="zh-CN" altLang="en-US" dirty="0">
                <a:solidFill>
                  <a:schemeClr val="bg1"/>
                </a:solidFill>
              </a:rPr>
              <a:t>上网认证客户端软件配置界面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23555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875" y="2643188"/>
            <a:ext cx="4238625" cy="3067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6" name="TextBox 3"/>
          <p:cNvSpPr txBox="1"/>
          <p:nvPr/>
        </p:nvSpPr>
        <p:spPr>
          <a:xfrm>
            <a:off x="4572000" y="2786063"/>
            <a:ext cx="4429125" cy="25669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Candara" panose="020E0502030303020204" pitchFamily="34" charset="0"/>
              </a:rPr>
              <a:t>地址：</a:t>
            </a:r>
            <a:r>
              <a:rPr lang="en-US" altLang="zh-CN" dirty="0">
                <a:latin typeface="Candara" panose="020E0502030303020204" pitchFamily="34" charset="0"/>
              </a:rPr>
              <a:t>192.168.5.237</a:t>
            </a:r>
            <a:r>
              <a:rPr lang="zh-CN" altLang="en-US" dirty="0">
                <a:latin typeface="Candara" panose="020E0502030303020204" pitchFamily="34" charset="0"/>
              </a:rPr>
              <a:t>上网行为管理设备的地址，端口</a:t>
            </a:r>
            <a:r>
              <a:rPr lang="en-US" altLang="zh-CN" dirty="0">
                <a:latin typeface="Candara" panose="020E0502030303020204" pitchFamily="34" charset="0"/>
              </a:rPr>
              <a:t>9000</a:t>
            </a:r>
            <a:r>
              <a:rPr lang="zh-CN" altLang="en-US" dirty="0">
                <a:latin typeface="Candara" panose="020E0502030303020204" pitchFamily="34" charset="0"/>
              </a:rPr>
              <a:t>（固定的）</a:t>
            </a:r>
            <a:endParaRPr lang="en-US" altLang="zh-CN" dirty="0">
              <a:latin typeface="Candara" panose="020E0502030303020204" pitchFamily="34" charset="0"/>
            </a:endParaRPr>
          </a:p>
          <a:p>
            <a:r>
              <a:rPr lang="zh-CN" altLang="en-US" dirty="0">
                <a:latin typeface="Candara" panose="020E0502030303020204" pitchFamily="34" charset="0"/>
              </a:rPr>
              <a:t>自动获取：打勾后，代表软件会自动探测地址和端口，如果自动探测失败，请按照实际的设备地址进行填写</a:t>
            </a:r>
            <a:endParaRPr lang="zh-CN" altLang="en-US" dirty="0">
              <a:latin typeface="Candara" panose="020E0502030303020204" pitchFamily="34" charset="0"/>
            </a:endParaRPr>
          </a:p>
          <a:p>
            <a:r>
              <a:rPr lang="zh-CN" altLang="en-US" dirty="0">
                <a:latin typeface="Candara" panose="020E0502030303020204" pitchFamily="34" charset="0"/>
              </a:rPr>
              <a:t>用户：上网用户名 密码：上网用户密码</a:t>
            </a:r>
            <a:endParaRPr lang="en-US" altLang="zh-CN" dirty="0">
              <a:latin typeface="Candara" panose="020E0502030303020204" pitchFamily="34" charset="0"/>
            </a:endParaRPr>
          </a:p>
          <a:p>
            <a:r>
              <a:rPr lang="zh-CN" altLang="en-US" dirty="0">
                <a:latin typeface="Candara" panose="020E0502030303020204" pitchFamily="34" charset="0"/>
              </a:rPr>
              <a:t>保存用户名和密码建议打勾</a:t>
            </a:r>
            <a:endParaRPr lang="zh-CN" altLang="en-US" dirty="0">
              <a:latin typeface="Candara" panose="020E0502030303020204" pitchFamily="34" charset="0"/>
            </a:endParaRPr>
          </a:p>
          <a:p>
            <a:r>
              <a:rPr lang="zh-CN" altLang="en-US" dirty="0">
                <a:latin typeface="Candara" panose="020E0502030303020204" pitchFamily="34" charset="0"/>
              </a:rPr>
              <a:t>电脑右下角的</a:t>
            </a:r>
            <a:r>
              <a:rPr lang="en-US" altLang="zh-CN" dirty="0">
                <a:latin typeface="Candara" panose="020E0502030303020204" pitchFamily="34" charset="0"/>
              </a:rPr>
              <a:t>Trion</a:t>
            </a:r>
            <a:r>
              <a:rPr lang="zh-CN" altLang="en-US" dirty="0">
                <a:latin typeface="Candara" panose="020E0502030303020204" pitchFamily="34" charset="0"/>
              </a:rPr>
              <a:t>图标亮起的时候，，就可以访问互联网</a:t>
            </a:r>
            <a:endParaRPr lang="zh-CN" altLang="en-US" dirty="0">
              <a:latin typeface="Candara" panose="020E0502030303020204" pitchFamily="34" charset="0"/>
            </a:endParaRPr>
          </a:p>
        </p:txBody>
      </p:sp>
      <p:pic>
        <p:nvPicPr>
          <p:cNvPr id="23557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5357813"/>
            <a:ext cx="2914650" cy="381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214313" y="2214563"/>
            <a:ext cx="4684713" cy="3698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右键电脑右下角的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Triton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图标，选择“设置”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上网认证常见问题</a:t>
            </a:r>
            <a:endParaRPr lang="zh-CN" altLang="en-US" dirty="0"/>
          </a:p>
        </p:txBody>
      </p:sp>
      <p:sp>
        <p:nvSpPr>
          <p:cNvPr id="24579" name="TextBox 2"/>
          <p:cNvSpPr txBox="1"/>
          <p:nvPr/>
        </p:nvSpPr>
        <p:spPr>
          <a:xfrm>
            <a:off x="214313" y="2143125"/>
            <a:ext cx="8929687" cy="2584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dirty="0">
                <a:latin typeface="Candara" panose="020E0502030303020204" pitchFamily="34" charset="0"/>
              </a:rPr>
              <a:t>1.</a:t>
            </a:r>
            <a:r>
              <a:rPr lang="zh-CN" altLang="en-US" dirty="0">
                <a:latin typeface="Candara" panose="020E0502030303020204" pitchFamily="34" charset="0"/>
              </a:rPr>
              <a:t>开启用户上网认证后，用户打开浏览器没有弹出上网认证界面，该问题主要常见于用户打开的网站地址为</a:t>
            </a:r>
            <a:r>
              <a:rPr lang="en-US" altLang="zh-CN" dirty="0">
                <a:latin typeface="Candara" panose="020E0502030303020204" pitchFamily="34" charset="0"/>
              </a:rPr>
              <a:t>HTTPS</a:t>
            </a:r>
            <a:r>
              <a:rPr lang="zh-CN" altLang="en-US" dirty="0">
                <a:latin typeface="Candara" panose="020E0502030303020204" pitchFamily="34" charset="0"/>
              </a:rPr>
              <a:t>的网址，如：</a:t>
            </a:r>
            <a:r>
              <a:rPr lang="en-US" altLang="zh-CN" dirty="0">
                <a:latin typeface="Candara" panose="020E0502030303020204" pitchFamily="34" charset="0"/>
              </a:rPr>
              <a:t>https://baidu.com</a:t>
            </a:r>
            <a:r>
              <a:rPr lang="zh-CN" altLang="en-US" dirty="0">
                <a:latin typeface="Candara" panose="020E0502030303020204" pitchFamily="34" charset="0"/>
              </a:rPr>
              <a:t>，建议用户更改为非</a:t>
            </a:r>
            <a:r>
              <a:rPr lang="en-US" altLang="zh-CN" dirty="0">
                <a:latin typeface="Candara" panose="020E0502030303020204" pitchFamily="34" charset="0"/>
              </a:rPr>
              <a:t>HTTPS</a:t>
            </a:r>
            <a:r>
              <a:rPr lang="zh-CN" altLang="en-US" dirty="0">
                <a:latin typeface="Candara" panose="020E0502030303020204" pitchFamily="34" charset="0"/>
              </a:rPr>
              <a:t>的网址</a:t>
            </a:r>
            <a:endParaRPr lang="zh-CN" altLang="en-US" dirty="0">
              <a:latin typeface="Candara" panose="020E0502030303020204" pitchFamily="34" charset="0"/>
            </a:endParaRPr>
          </a:p>
          <a:p>
            <a:r>
              <a:rPr lang="en-US" altLang="zh-CN" dirty="0">
                <a:latin typeface="Candara" panose="020E0502030303020204" pitchFamily="34" charset="0"/>
              </a:rPr>
              <a:t>2.</a:t>
            </a:r>
            <a:r>
              <a:rPr lang="zh-CN" altLang="en-US" dirty="0">
                <a:latin typeface="Candara" panose="020E0502030303020204" pitchFamily="34" charset="0"/>
                <a:sym typeface="Arial" panose="020B0604020202020204" pitchFamily="34" charset="0"/>
              </a:rPr>
              <a:t>开启用户上网认证后，无法弹出上网认证界面，首先要确保上网行为管理设备和客户端电脑的路由可达，尤其是在跨三层交换机的环境中，需要在惠尔顿（安全审计-NM-TM）设备中开启</a:t>
            </a:r>
            <a:r>
              <a:rPr lang="en-US" altLang="zh-CN" dirty="0">
                <a:latin typeface="Candara" panose="020E0502030303020204" pitchFamily="34" charset="0"/>
                <a:sym typeface="Arial" panose="020B0604020202020204" pitchFamily="34" charset="0"/>
              </a:rPr>
              <a:t>snmp</a:t>
            </a:r>
            <a:r>
              <a:rPr lang="zh-CN" altLang="en-US" dirty="0">
                <a:latin typeface="Candara" panose="020E0502030303020204" pitchFamily="34" charset="0"/>
                <a:sym typeface="Arial" panose="020B0604020202020204" pitchFamily="34" charset="0"/>
              </a:rPr>
              <a:t>，并添加到各个</a:t>
            </a:r>
            <a:r>
              <a:rPr lang="en-US" altLang="zh-CN" dirty="0">
                <a:latin typeface="Candara" panose="020E0502030303020204" pitchFamily="34" charset="0"/>
                <a:sym typeface="Arial" panose="020B0604020202020204" pitchFamily="34" charset="0"/>
              </a:rPr>
              <a:t>VLAN</a:t>
            </a:r>
            <a:r>
              <a:rPr lang="zh-CN" altLang="en-US" dirty="0">
                <a:latin typeface="Candara" panose="020E0502030303020204" pitchFamily="34" charset="0"/>
                <a:sym typeface="Arial" panose="020B0604020202020204" pitchFamily="34" charset="0"/>
              </a:rPr>
              <a:t>的静态路由</a:t>
            </a:r>
            <a:endParaRPr lang="zh-CN" altLang="en-US" dirty="0">
              <a:latin typeface="Candara" panose="020E0502030303020204" pitchFamily="34" charset="0"/>
              <a:sym typeface="Arial" panose="020B0604020202020204" pitchFamily="34" charset="0"/>
            </a:endParaRPr>
          </a:p>
          <a:p>
            <a:endParaRPr lang="zh-CN" altLang="en-US" dirty="0">
              <a:latin typeface="Candara" panose="020E0502030303020204" pitchFamily="34" charset="0"/>
              <a:sym typeface="Arial" panose="020B0604020202020204" pitchFamily="34" charset="0"/>
            </a:endParaRPr>
          </a:p>
          <a:p>
            <a:r>
              <a:rPr lang="en-US" altLang="zh-CN" dirty="0">
                <a:latin typeface="Candara" panose="020E0502030303020204" pitchFamily="34" charset="0"/>
                <a:sym typeface="Arial" panose="020B0604020202020204" pitchFamily="34" charset="0"/>
              </a:rPr>
              <a:t>3.</a:t>
            </a:r>
            <a:r>
              <a:rPr lang="zh-CN" altLang="en-US" dirty="0">
                <a:latin typeface="Candara" panose="020E0502030303020204" pitchFamily="34" charset="0"/>
                <a:sym typeface="Arial" panose="020B0604020202020204" pitchFamily="34" charset="0"/>
              </a:rPr>
              <a:t>用户成功通过认证后，可以通过“实时分析”下的</a:t>
            </a:r>
            <a:r>
              <a:rPr lang="en-US" altLang="zh-CN" dirty="0">
                <a:latin typeface="Candara" panose="020E0502030303020204" pitchFamily="34" charset="0"/>
                <a:sym typeface="Arial" panose="020B0604020202020204" pitchFamily="34" charset="0"/>
              </a:rPr>
              <a:t>“</a:t>
            </a:r>
            <a:r>
              <a:rPr lang="zh-CN" altLang="en-US" dirty="0">
                <a:latin typeface="Candara" panose="020E0502030303020204" pitchFamily="34" charset="0"/>
                <a:sym typeface="Arial" panose="020B0604020202020204" pitchFamily="34" charset="0"/>
              </a:rPr>
              <a:t>活跃用户</a:t>
            </a:r>
            <a:r>
              <a:rPr lang="en-US" altLang="zh-CN" dirty="0">
                <a:latin typeface="Candara" panose="020E0502030303020204" pitchFamily="34" charset="0"/>
                <a:sym typeface="Arial" panose="020B0604020202020204" pitchFamily="34" charset="0"/>
              </a:rPr>
              <a:t>”</a:t>
            </a:r>
            <a:r>
              <a:rPr lang="zh-CN" altLang="en-US" dirty="0">
                <a:latin typeface="Candara" panose="020E0502030303020204" pitchFamily="34" charset="0"/>
                <a:sym typeface="Arial" panose="020B0604020202020204" pitchFamily="34" charset="0"/>
              </a:rPr>
              <a:t>，进行查看用户状态</a:t>
            </a:r>
            <a:endParaRPr lang="en-US" altLang="zh-CN" dirty="0">
              <a:latin typeface="Candara" panose="020E0502030303020204" pitchFamily="34" charset="0"/>
              <a:sym typeface="Arial" panose="020B0604020202020204" pitchFamily="34" charset="0"/>
            </a:endParaRPr>
          </a:p>
          <a:p>
            <a:r>
              <a:rPr lang="zh-CN" altLang="en-US" dirty="0">
                <a:latin typeface="Candara" panose="020E0502030303020204" pitchFamily="34" charset="0"/>
                <a:sym typeface="Arial" panose="020B0604020202020204" pitchFamily="34" charset="0"/>
              </a:rPr>
              <a:t>对于通过认证的用户，我们可以强制用户下线</a:t>
            </a:r>
            <a:endParaRPr lang="zh-CN" altLang="en-US" dirty="0">
              <a:latin typeface="Candara" panose="020E0502030303020204" pitchFamily="34" charset="0"/>
              <a:sym typeface="Arial" panose="020B0604020202020204" pitchFamily="34" charset="0"/>
            </a:endParaRPr>
          </a:p>
        </p:txBody>
      </p:sp>
      <p:pic>
        <p:nvPicPr>
          <p:cNvPr id="24580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929188"/>
            <a:ext cx="8929688" cy="771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用户管理</a:t>
            </a:r>
            <a:r>
              <a:rPr lang="en-US" altLang="zh-CN" dirty="0"/>
              <a:t>--</a:t>
            </a:r>
            <a:r>
              <a:rPr lang="zh-CN" altLang="zh-CN" dirty="0"/>
              <a:t>用户认证</a:t>
            </a:r>
            <a:endParaRPr lang="zh-CN" altLang="zh-CN" dirty="0"/>
          </a:p>
        </p:txBody>
      </p:sp>
      <p:sp>
        <p:nvSpPr>
          <p:cNvPr id="11267" name="文本框 1"/>
          <p:cNvSpPr txBox="1"/>
          <p:nvPr/>
        </p:nvSpPr>
        <p:spPr>
          <a:xfrm>
            <a:off x="779463" y="2582863"/>
            <a:ext cx="7466012" cy="1738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设备支持如下用户认证方式：网页认证（</a:t>
            </a:r>
            <a:r>
              <a:rPr lang="en-US" altLang="zh-CN" dirty="0">
                <a:latin typeface="Arial" panose="020B0604020202020204" pitchFamily="34" charset="0"/>
              </a:rPr>
              <a:t>Web</a:t>
            </a:r>
            <a:r>
              <a:rPr lang="zh-CN" altLang="zh-CN" dirty="0">
                <a:latin typeface="Arial" panose="020B0604020202020204" pitchFamily="34" charset="0"/>
              </a:rPr>
              <a:t>认证</a:t>
            </a:r>
            <a:r>
              <a:rPr lang="zh-CN" altLang="en-US" dirty="0">
                <a:latin typeface="Arial" panose="020B0604020202020204" pitchFamily="34" charset="0"/>
              </a:rPr>
              <a:t>）客户端软件认证 </a:t>
            </a:r>
            <a:endParaRPr lang="zh-CN" altLang="en-US" dirty="0">
              <a:latin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短信认证 微信认证</a:t>
            </a:r>
            <a:endParaRPr lang="zh-CN" altLang="en-US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第三方认证：</a:t>
            </a:r>
            <a:r>
              <a:rPr lang="en-US" altLang="zh-CN" dirty="0">
                <a:latin typeface="Arial" panose="020B0604020202020204" pitchFamily="34" charset="0"/>
              </a:rPr>
              <a:t>AD</a:t>
            </a:r>
            <a:r>
              <a:rPr lang="zh-CN" altLang="en-US" dirty="0">
                <a:latin typeface="Arial" panose="020B0604020202020204" pitchFamily="34" charset="0"/>
              </a:rPr>
              <a:t>域认证  </a:t>
            </a:r>
            <a:r>
              <a:rPr lang="en-US" altLang="zh-CN" dirty="0">
                <a:latin typeface="Arial" panose="020B0604020202020204" pitchFamily="34" charset="0"/>
              </a:rPr>
              <a:t>LDAP</a:t>
            </a:r>
            <a:r>
              <a:rPr lang="zh-CN" altLang="en-US" dirty="0">
                <a:latin typeface="Arial" panose="020B0604020202020204" pitchFamily="34" charset="0"/>
              </a:rPr>
              <a:t>认证  </a:t>
            </a:r>
            <a:r>
              <a:rPr lang="en-US" altLang="zh-CN" dirty="0">
                <a:latin typeface="Arial" panose="020B0604020202020204" pitchFamily="34" charset="0"/>
              </a:rPr>
              <a:t>RADIUS</a:t>
            </a:r>
            <a:r>
              <a:rPr lang="zh-CN" altLang="zh-CN" dirty="0">
                <a:latin typeface="Arial" panose="020B0604020202020204" pitchFamily="34" charset="0"/>
              </a:rPr>
              <a:t>认证</a:t>
            </a:r>
            <a:endParaRPr lang="zh-CN" altLang="zh-CN" dirty="0">
              <a:latin typeface="Arial" panose="020B0604020202020204" pitchFamily="34" charset="0"/>
            </a:endParaRPr>
          </a:p>
          <a:p>
            <a:endParaRPr lang="zh-CN" altLang="zh-CN" dirty="0">
              <a:latin typeface="Arial" panose="020B0604020202020204" pitchFamily="34" charset="0"/>
            </a:endParaRPr>
          </a:p>
          <a:p>
            <a:endParaRPr lang="zh-CN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sz="3600" dirty="0"/>
              <a:t>用户管理</a:t>
            </a:r>
            <a:r>
              <a:rPr lang="en-US" altLang="zh-CN" sz="3600" dirty="0"/>
              <a:t>--</a:t>
            </a:r>
            <a:r>
              <a:rPr lang="zh-CN" altLang="en-US" sz="3600" dirty="0"/>
              <a:t>用户认证配置</a:t>
            </a:r>
            <a:r>
              <a:rPr lang="en-US" altLang="zh-CN" sz="3600" dirty="0"/>
              <a:t>—</a:t>
            </a:r>
            <a:r>
              <a:rPr lang="zh-CN" altLang="en-US" sz="3600" dirty="0"/>
              <a:t>通用认证配置</a:t>
            </a:r>
            <a:endParaRPr lang="zh-CN" altLang="en-US" sz="3600" dirty="0"/>
          </a:p>
        </p:txBody>
      </p:sp>
      <p:sp>
        <p:nvSpPr>
          <p:cNvPr id="12291" name="文本框 2"/>
          <p:cNvSpPr txBox="1"/>
          <p:nvPr/>
        </p:nvSpPr>
        <p:spPr>
          <a:xfrm>
            <a:off x="5286375" y="1857375"/>
            <a:ext cx="3316288" cy="3932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新用户自助注册：允许用户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自助申请上网用户名和密码</a:t>
            </a:r>
            <a:endParaRPr lang="zh-CN" altLang="en-US" dirty="0">
              <a:latin typeface="Arial" panose="020B0604020202020204" pitchFamily="34" charset="0"/>
              <a:sym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电脑登录方式：默认不限制</a:t>
            </a:r>
            <a:endParaRPr lang="zh-CN" altLang="en-US" dirty="0">
              <a:latin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该设置为全局设置，优先级高于组织管理中定义的用户的</a:t>
            </a:r>
            <a:r>
              <a:rPr lang="en-US" altLang="zh-CN" dirty="0">
                <a:latin typeface="Arial" panose="020B0604020202020204" pitchFamily="34" charset="0"/>
              </a:rPr>
              <a:t>“</a:t>
            </a:r>
            <a:r>
              <a:rPr lang="zh-CN" altLang="en-US" dirty="0">
                <a:latin typeface="Arial" panose="020B0604020202020204" pitchFamily="34" charset="0"/>
              </a:rPr>
              <a:t>登录终端限制</a:t>
            </a:r>
            <a:r>
              <a:rPr lang="en-US" altLang="zh-CN" dirty="0">
                <a:latin typeface="Arial" panose="020B0604020202020204" pitchFamily="34" charset="0"/>
              </a:rPr>
              <a:t>”</a:t>
            </a:r>
            <a:r>
              <a:rPr lang="zh-CN" altLang="en-US" dirty="0">
                <a:latin typeface="Arial" panose="020B0604020202020204" pitchFamily="34" charset="0"/>
              </a:rPr>
              <a:t>登录方式</a:t>
            </a:r>
            <a:endParaRPr lang="zh-CN" altLang="en-US" dirty="0">
              <a:latin typeface="Arial" panose="020B0604020202020204" pitchFamily="34" charset="0"/>
            </a:endParaRPr>
          </a:p>
          <a:p>
            <a:r>
              <a:rPr lang="zh-CN" altLang="zh-CN" dirty="0">
                <a:latin typeface="Arial" panose="020B0604020202020204" pitchFamily="34" charset="0"/>
              </a:rPr>
              <a:t>认证登录成功跳转：默认使用用户认证之前访问的页面</a:t>
            </a:r>
            <a:endParaRPr lang="zh-CN" altLang="zh-CN" dirty="0">
              <a:latin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也</a:t>
            </a:r>
            <a:r>
              <a:rPr lang="zh-CN" altLang="zh-CN" dirty="0">
                <a:latin typeface="Arial" panose="020B0604020202020204" pitchFamily="34" charset="0"/>
              </a:rPr>
              <a:t>可以指定定制或者注销页面</a:t>
            </a:r>
            <a:endParaRPr lang="zh-CN" altLang="zh-CN" dirty="0">
              <a:latin typeface="Arial" panose="020B0604020202020204" pitchFamily="34" charset="0"/>
            </a:endParaRPr>
          </a:p>
          <a:p>
            <a:r>
              <a:rPr lang="zh-CN" altLang="zh-CN" dirty="0">
                <a:latin typeface="Arial" panose="020B0604020202020204" pitchFamily="34" charset="0"/>
              </a:rPr>
              <a:t>认证超时：默认使用</a:t>
            </a:r>
            <a:r>
              <a:rPr lang="en-US" altLang="zh-CN" dirty="0">
                <a:latin typeface="Arial" panose="020B0604020202020204" pitchFamily="34" charset="0"/>
              </a:rPr>
              <a:t>60</a:t>
            </a:r>
            <a:r>
              <a:rPr lang="zh-CN" altLang="en-US" dirty="0">
                <a:latin typeface="Arial" panose="020B0604020202020204" pitchFamily="34" charset="0"/>
              </a:rPr>
              <a:t>分钟，认证成功</a:t>
            </a:r>
            <a:r>
              <a:rPr lang="en-US" altLang="zh-CN" dirty="0">
                <a:latin typeface="Arial" panose="020B0604020202020204" pitchFamily="34" charset="0"/>
              </a:rPr>
              <a:t>60</a:t>
            </a:r>
            <a:r>
              <a:rPr lang="zh-CN" altLang="en-US" dirty="0">
                <a:latin typeface="Arial" panose="020B0604020202020204" pitchFamily="34" charset="0"/>
              </a:rPr>
              <a:t>分钟后，将强制用户下线，再进行认证，可根据需求灵活配置认证超时时间</a:t>
            </a:r>
            <a:endParaRPr lang="zh-CN" altLang="en-US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2292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875" y="1857375"/>
            <a:ext cx="5143500" cy="4305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用户上网认证需求</a:t>
            </a:r>
            <a:endParaRPr lang="zh-CN" altLang="en-US" dirty="0"/>
          </a:p>
        </p:txBody>
      </p:sp>
      <p:sp>
        <p:nvSpPr>
          <p:cNvPr id="13315" name="TextBox 2"/>
          <p:cNvSpPr txBox="1"/>
          <p:nvPr/>
        </p:nvSpPr>
        <p:spPr>
          <a:xfrm>
            <a:off x="571500" y="2714625"/>
            <a:ext cx="7429500" cy="3416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Candara" panose="020E0502030303020204" pitchFamily="34" charset="0"/>
              </a:rPr>
              <a:t>某单位为方便公司统一化管理，需求如下：除技术部上网不需要认证外，其它部门上网必须使用</a:t>
            </a:r>
            <a:r>
              <a:rPr lang="en-US" altLang="zh-CN" dirty="0">
                <a:latin typeface="Candara" panose="020E0502030303020204" pitchFamily="34" charset="0"/>
              </a:rPr>
              <a:t>Web</a:t>
            </a:r>
            <a:r>
              <a:rPr lang="zh-CN" altLang="en-US" dirty="0">
                <a:latin typeface="Candara" panose="020E0502030303020204" pitchFamily="34" charset="0"/>
              </a:rPr>
              <a:t>认证后才能上网，每名员工仅能在自己本人电脑上登录上网认证账号（</a:t>
            </a:r>
            <a:r>
              <a:rPr lang="en-US" altLang="zh-CN" dirty="0">
                <a:latin typeface="Candara" panose="020E0502030303020204" pitchFamily="34" charset="0"/>
              </a:rPr>
              <a:t>IP</a:t>
            </a:r>
            <a:r>
              <a:rPr lang="zh-CN" altLang="en-US" dirty="0">
                <a:latin typeface="Candara" panose="020E0502030303020204" pitchFamily="34" charset="0"/>
              </a:rPr>
              <a:t>地址和的上网账号做绑定）</a:t>
            </a:r>
            <a:endParaRPr lang="en-US" altLang="zh-CN" dirty="0">
              <a:latin typeface="Candara" panose="020E0502030303020204" pitchFamily="34" charset="0"/>
            </a:endParaRPr>
          </a:p>
          <a:p>
            <a:endParaRPr lang="en-US" altLang="zh-CN" dirty="0">
              <a:latin typeface="Candara" panose="020E0502030303020204" pitchFamily="34" charset="0"/>
            </a:endParaRPr>
          </a:p>
          <a:p>
            <a:r>
              <a:rPr lang="zh-CN" altLang="en-US" dirty="0">
                <a:latin typeface="Candara" panose="020E0502030303020204" pitchFamily="34" charset="0"/>
              </a:rPr>
              <a:t>配置思路：</a:t>
            </a:r>
            <a:endParaRPr lang="en-US" altLang="zh-CN" dirty="0">
              <a:latin typeface="Candara" panose="020E0502030303020204" pitchFamily="34" charset="0"/>
            </a:endParaRPr>
          </a:p>
          <a:p>
            <a:r>
              <a:rPr lang="en-US" altLang="zh-CN" dirty="0">
                <a:latin typeface="Candara" panose="020E0502030303020204" pitchFamily="34" charset="0"/>
              </a:rPr>
              <a:t>1.</a:t>
            </a:r>
            <a:r>
              <a:rPr lang="zh-CN" altLang="en-US" dirty="0">
                <a:latin typeface="Candara" panose="020E0502030303020204" pitchFamily="34" charset="0"/>
              </a:rPr>
              <a:t>首先需要在设备的 “组织管理”中定义每名员工的上网账号和密码，而且还要绑定用户的</a:t>
            </a:r>
            <a:r>
              <a:rPr lang="en-US" altLang="zh-CN" dirty="0">
                <a:latin typeface="Candara" panose="020E0502030303020204" pitchFamily="34" charset="0"/>
              </a:rPr>
              <a:t>IP</a:t>
            </a:r>
            <a:r>
              <a:rPr lang="zh-CN" altLang="en-US" dirty="0">
                <a:latin typeface="Candara" panose="020E0502030303020204" pitchFamily="34" charset="0"/>
              </a:rPr>
              <a:t>地址</a:t>
            </a:r>
            <a:endParaRPr lang="en-US" altLang="zh-CN" dirty="0">
              <a:latin typeface="Candara" panose="020E0502030303020204" pitchFamily="34" charset="0"/>
            </a:endParaRPr>
          </a:p>
          <a:p>
            <a:r>
              <a:rPr lang="en-US" altLang="zh-CN" dirty="0">
                <a:latin typeface="Candara" panose="020E0502030303020204" pitchFamily="34" charset="0"/>
              </a:rPr>
              <a:t>2.</a:t>
            </a:r>
            <a:r>
              <a:rPr lang="zh-CN" altLang="en-US" dirty="0">
                <a:latin typeface="Candara" panose="020E0502030303020204" pitchFamily="34" charset="0"/>
              </a:rPr>
              <a:t>定义用户对象（参考对象配置和流控策略</a:t>
            </a:r>
            <a:r>
              <a:rPr lang="en-US" altLang="zh-CN" dirty="0">
                <a:latin typeface="Candara" panose="020E0502030303020204" pitchFamily="34" charset="0"/>
              </a:rPr>
              <a:t>PPT</a:t>
            </a:r>
            <a:r>
              <a:rPr lang="zh-CN" altLang="en-US" dirty="0">
                <a:latin typeface="Candara" panose="020E0502030303020204" pitchFamily="34" charset="0"/>
              </a:rPr>
              <a:t>）</a:t>
            </a:r>
            <a:endParaRPr lang="en-US" altLang="zh-CN" dirty="0">
              <a:latin typeface="Candara" panose="020E0502030303020204" pitchFamily="34" charset="0"/>
            </a:endParaRPr>
          </a:p>
          <a:p>
            <a:r>
              <a:rPr lang="en-US" altLang="zh-CN" dirty="0">
                <a:latin typeface="Candara" panose="020E0502030303020204" pitchFamily="34" charset="0"/>
              </a:rPr>
              <a:t>3.</a:t>
            </a:r>
            <a:r>
              <a:rPr lang="zh-CN" altLang="en-US" dirty="0">
                <a:latin typeface="Candara" panose="020E0502030303020204" pitchFamily="34" charset="0"/>
              </a:rPr>
              <a:t>设置用户上网认证策略时，注意先添加技术部不认证的策略，然后再添加所有用户上网认证的策略</a:t>
            </a:r>
            <a:endParaRPr lang="en-US" altLang="zh-CN" dirty="0">
              <a:latin typeface="Candara" panose="020E0502030303020204" pitchFamily="34" charset="0"/>
            </a:endParaRPr>
          </a:p>
          <a:p>
            <a:endParaRPr lang="en-US" altLang="zh-CN" dirty="0">
              <a:latin typeface="Candara" panose="020E0502030303020204" pitchFamily="34" charset="0"/>
            </a:endParaRPr>
          </a:p>
          <a:p>
            <a:endParaRPr lang="zh-CN" altLang="en-US" dirty="0">
              <a:latin typeface="Candara" panose="020E0502030303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添加技术部免认证策略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0900" y="2440940"/>
            <a:ext cx="5971540" cy="35998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sz="4000" dirty="0"/>
              <a:t>组织管理定义员工上网账号和密码</a:t>
            </a:r>
            <a:endParaRPr lang="zh-CN" altLang="en-US" sz="40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4220" y="1590675"/>
            <a:ext cx="6828790" cy="472376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定义所有用户上网认证策略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4220" y="2258695"/>
            <a:ext cx="5981065" cy="401891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上网认证界面</a:t>
            </a:r>
            <a:endParaRPr lang="zh-CN" altLang="en-US" dirty="0"/>
          </a:p>
        </p:txBody>
      </p:sp>
      <p:pic>
        <p:nvPicPr>
          <p:cNvPr id="17411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00375" y="3071813"/>
            <a:ext cx="3571875" cy="2533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2643188"/>
            <a:ext cx="8929688" cy="64611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当用户打开浏览器时，设备会弹出一个上网认证的登录界面给用户，用户输入我们在组织管理中定义的用户名称和密码即可上网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r>
              <a:rPr lang="zh-CN" altLang="en-US" dirty="0"/>
              <a:t>上网认证之客户端软件认证</a:t>
            </a:r>
            <a:endParaRPr lang="zh-CN" altLang="en-US" dirty="0"/>
          </a:p>
        </p:txBody>
      </p:sp>
      <p:sp>
        <p:nvSpPr>
          <p:cNvPr id="18435" name="TextBox 2"/>
          <p:cNvSpPr txBox="1"/>
          <p:nvPr/>
        </p:nvSpPr>
        <p:spPr>
          <a:xfrm>
            <a:off x="571500" y="2286000"/>
            <a:ext cx="7929563" cy="2586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Candara" panose="020E0502030303020204" pitchFamily="34" charset="0"/>
              </a:rPr>
              <a:t>当需要对上网用户的聊天记录进行审计时，需要使用上网认证客户端软件</a:t>
            </a:r>
            <a:endParaRPr lang="en-US" altLang="zh-CN" dirty="0">
              <a:latin typeface="Candara" panose="020E0502030303020204" pitchFamily="34" charset="0"/>
            </a:endParaRPr>
          </a:p>
          <a:p>
            <a:endParaRPr lang="en-US" altLang="zh-CN" dirty="0">
              <a:latin typeface="Candara" panose="020E0502030303020204" pitchFamily="34" charset="0"/>
            </a:endParaRPr>
          </a:p>
          <a:p>
            <a:r>
              <a:rPr lang="en-US" altLang="zh-CN" dirty="0">
                <a:latin typeface="Candara" panose="020E0502030303020204" pitchFamily="34" charset="0"/>
              </a:rPr>
              <a:t>1.</a:t>
            </a:r>
            <a:r>
              <a:rPr lang="zh-CN" altLang="en-US" dirty="0">
                <a:latin typeface="Candara" panose="020E0502030303020204" pitchFamily="34" charset="0"/>
              </a:rPr>
              <a:t>组织管理中定义需要开启上网认证的用户名和密码</a:t>
            </a:r>
            <a:endParaRPr lang="en-US" altLang="zh-CN" dirty="0">
              <a:latin typeface="Candara" panose="020E0502030303020204" pitchFamily="34" charset="0"/>
            </a:endParaRPr>
          </a:p>
          <a:p>
            <a:r>
              <a:rPr lang="en-US" altLang="zh-CN" dirty="0">
                <a:latin typeface="Candara" panose="020E0502030303020204" pitchFamily="34" charset="0"/>
              </a:rPr>
              <a:t>2.</a:t>
            </a:r>
            <a:r>
              <a:rPr lang="zh-CN" altLang="en-US" dirty="0">
                <a:latin typeface="Candara" panose="020E0502030303020204" pitchFamily="34" charset="0"/>
              </a:rPr>
              <a:t>定义用户的登录方式为：仅客户端</a:t>
            </a:r>
            <a:endParaRPr lang="en-US" altLang="zh-CN" dirty="0">
              <a:latin typeface="Candara" panose="020E0502030303020204" pitchFamily="34" charset="0"/>
            </a:endParaRPr>
          </a:p>
          <a:p>
            <a:r>
              <a:rPr lang="en-US" altLang="zh-CN" dirty="0">
                <a:latin typeface="Candara" panose="020E0502030303020204" pitchFamily="34" charset="0"/>
              </a:rPr>
              <a:t>3.</a:t>
            </a:r>
            <a:r>
              <a:rPr lang="zh-CN" altLang="en-US" dirty="0">
                <a:latin typeface="Candara" panose="020E0502030303020204" pitchFamily="34" charset="0"/>
              </a:rPr>
              <a:t>定义上网认证策略</a:t>
            </a:r>
            <a:endParaRPr lang="en-US" altLang="zh-CN" dirty="0">
              <a:latin typeface="Candara" panose="020E0502030303020204" pitchFamily="34" charset="0"/>
            </a:endParaRPr>
          </a:p>
          <a:p>
            <a:r>
              <a:rPr lang="en-US" altLang="zh-CN" dirty="0">
                <a:latin typeface="Candara" panose="020E0502030303020204" pitchFamily="34" charset="0"/>
              </a:rPr>
              <a:t>4.</a:t>
            </a:r>
            <a:r>
              <a:rPr lang="zh-CN" altLang="en-US" dirty="0">
                <a:latin typeface="Candara" panose="020E0502030303020204" pitchFamily="34" charset="0"/>
              </a:rPr>
              <a:t>下载安装和配置上网认证客户端软件</a:t>
            </a:r>
            <a:endParaRPr lang="en-US" altLang="zh-CN" dirty="0">
              <a:latin typeface="Candara" panose="020E0502030303020204" pitchFamily="34" charset="0"/>
            </a:endParaRPr>
          </a:p>
          <a:p>
            <a:endParaRPr lang="en-US" altLang="zh-CN" dirty="0">
              <a:latin typeface="Candara" panose="020E0502030303020204" pitchFamily="34" charset="0"/>
            </a:endParaRPr>
          </a:p>
          <a:p>
            <a:r>
              <a:rPr lang="en-US" altLang="zh-CN" dirty="0">
                <a:latin typeface="Candara" panose="020E0502030303020204" pitchFamily="34" charset="0"/>
              </a:rPr>
              <a:t>5.</a:t>
            </a:r>
            <a:r>
              <a:rPr lang="zh-CN" altLang="en-US" dirty="0">
                <a:latin typeface="Candara" panose="020E0502030303020204" pitchFamily="34" charset="0"/>
              </a:rPr>
              <a:t>策略管理</a:t>
            </a:r>
            <a:r>
              <a:rPr lang="en-US" altLang="zh-CN" dirty="0">
                <a:latin typeface="Candara" panose="020E0502030303020204" pitchFamily="34" charset="0"/>
              </a:rPr>
              <a:t>---</a:t>
            </a:r>
            <a:r>
              <a:rPr lang="zh-CN" altLang="en-US" dirty="0">
                <a:latin typeface="Candara" panose="020E0502030303020204" pitchFamily="34" charset="0"/>
              </a:rPr>
              <a:t>审计策略中是否审计到聊天记录</a:t>
            </a:r>
            <a:endParaRPr lang="en-US" altLang="zh-CN" dirty="0">
              <a:latin typeface="Candara" panose="020E0502030303020204" pitchFamily="34" charset="0"/>
            </a:endParaRPr>
          </a:p>
          <a:p>
            <a:endParaRPr lang="zh-CN" altLang="en-US" dirty="0">
              <a:latin typeface="Candara" panose="020E0502030303020204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1592</Words>
  <Application>WPS 演示</Application>
  <PresentationFormat>全屏显示(4:3)</PresentationFormat>
  <Paragraphs>97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Candara</vt:lpstr>
      <vt:lpstr>华文楷体</vt:lpstr>
      <vt:lpstr>黑体</vt:lpstr>
      <vt:lpstr>华文新魏</vt:lpstr>
      <vt:lpstr>Symbol</vt:lpstr>
      <vt:lpstr>Calibri</vt:lpstr>
      <vt:lpstr>微软雅黑</vt:lpstr>
      <vt:lpstr>Arial Unicode MS</vt:lpstr>
      <vt:lpstr>波形</vt:lpstr>
      <vt:lpstr>自定义设计方案</vt:lpstr>
      <vt:lpstr>PowerPoint 演示文稿</vt:lpstr>
      <vt:lpstr>用户管理--用户认证</vt:lpstr>
      <vt:lpstr>用户管理--用户认证配置—通用认证配置</vt:lpstr>
      <vt:lpstr>用户上网认证需求</vt:lpstr>
      <vt:lpstr>添加技术部免认证策略</vt:lpstr>
      <vt:lpstr>组织管理定义员工上网账号和密码</vt:lpstr>
      <vt:lpstr>定义所有用户上网认证策略</vt:lpstr>
      <vt:lpstr>上网认证界面</vt:lpstr>
      <vt:lpstr>上网认证之客户端软件认证</vt:lpstr>
      <vt:lpstr> 组织管理中定义需要开启上网认证的用户名和密码</vt:lpstr>
      <vt:lpstr>定义上网认证策略</vt:lpstr>
      <vt:lpstr>下载上网认证客户端软件</vt:lpstr>
      <vt:lpstr>安装配置上网认证客户端软件</vt:lpstr>
      <vt:lpstr> 上网认证客户端软件配置界面</vt:lpstr>
      <vt:lpstr>上网认证常见问题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E地通设备对接配置实例</dc:title>
  <dc:creator>wxf</dc:creator>
  <cp:lastModifiedBy>support</cp:lastModifiedBy>
  <cp:revision>596</cp:revision>
  <dcterms:created xsi:type="dcterms:W3CDTF">2013-05-27T02:33:00Z</dcterms:created>
  <dcterms:modified xsi:type="dcterms:W3CDTF">2018-05-09T07:16:31Z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