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65" r:id="rId4"/>
    <p:sldId id="256" r:id="rId5"/>
    <p:sldId id="337" r:id="rId7"/>
    <p:sldId id="342" r:id="rId8"/>
    <p:sldId id="345" r:id="rId9"/>
    <p:sldId id="346" r:id="rId10"/>
    <p:sldId id="318" r:id="rId11"/>
    <p:sldId id="319" r:id="rId12"/>
    <p:sldId id="320" r:id="rId13"/>
    <p:sldId id="350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554" y="-78"/>
      </p:cViewPr>
      <p:guideLst>
        <p:guide orient="horz" pos="2156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10244" name="Rectangle 4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3314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75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308850" y="6364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082" name="Picture 15" descr="logo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6248400"/>
            <a:ext cx="2514600" cy="51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9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 smtClean="0"/>
          </a:p>
        </p:txBody>
      </p:sp>
      <p:sp>
        <p:nvSpPr>
          <p:cNvPr id="40970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Symbol" panose="05050102010706020507" pitchFamily="18" charset="2"/>
              <a:buNone/>
              <a:defRPr smtClean="0"/>
            </a:lvl1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 smtClean="0"/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195" name="Group 8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19" name="Group 14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099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588125" y="6308725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0755-26635560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en-US" strike="noStrike" noProof="1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Freeform 14"/>
          <p:cNvSpPr/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reeform 18"/>
          <p:cNvSpPr/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Freeform 22"/>
          <p:cNvSpPr/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Freeform 26"/>
          <p:cNvSpPr/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 useBgFill="1">
        <p:nvSpPr>
          <p:cNvPr id="26" name="Freeform 10"/>
          <p:cNvSpPr/>
          <p:nvPr/>
        </p:nvSpPr>
        <p:spPr bwMode="hidden">
          <a:xfrm>
            <a:off x="211138" y="4059238"/>
            <a:ext cx="8723313" cy="1328738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795963" y="6237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0755-26635560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5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7"/>
          </p:nvPr>
        </p:nvSpPr>
        <p:spPr/>
        <p:txBody>
          <a:bodyPr/>
          <a:p>
            <a:pPr lvl="0"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147" name="Group 5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156325" y="6308725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Date Placeholder 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Group 23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en-US" strike="noStrike" noProof="1"/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indent="0" defTabSz="9144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strike="noStrike" kern="1200" cap="none" spc="0" normalizeH="0" baseline="0" noProof="0"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Tx/>
              <a:buNone/>
              <a:defRPr sz="1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algn="ctr" eaLnBrk="1" fontAlgn="base" hangingPunct="1"/>
            <a:fld id="{9A0DB2DC-4C9A-4742-B13C-FB6460FD3503}" type="slidenum">
              <a:rPr lang="zh-CN" altLang="en-US" sz="1000" strike="noStrike" noProof="1" dirty="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  <a:cs typeface="+mn-ea"/>
              </a:rPr>
            </a:fld>
            <a:endParaRPr lang="zh-CN" altLang="en-US" sz="1000" strike="noStrike" noProof="1" dirty="0">
              <a:solidFill>
                <a:schemeClr val="tx2"/>
              </a:solidFill>
            </a:endParaRPr>
          </a:p>
        </p:txBody>
      </p:sp>
      <p:sp>
        <p:nvSpPr>
          <p:cNvPr id="1037" name="Text Placeholder 2"/>
          <p:cNvSpPr>
            <a:spLocks noGrp="1"/>
          </p:cNvSpPr>
          <p:nvPr>
            <p:ph type="body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730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x-none" dirty="0"/>
          </a:p>
        </p:txBody>
      </p:sp>
      <p:pic>
        <p:nvPicPr>
          <p:cNvPr id="1038" name="Picture 14" descr="logo">
            <a:hlinkClick r:id="" action="ppaction://noaction"/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6248400"/>
            <a:ext cx="2514600" cy="51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7308850" y="6364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405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Candara" panose="020E0502030303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hyperlink" Target="mailto:zhang@163.com" TargetMode="External"/><Relationship Id="rId1" Type="http://schemas.openxmlformats.org/officeDocument/2006/relationships/hyperlink" Target="mailto:*@163.com&#20195;&#34920;&#21482;&#35201;&#26159;16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2"/>
          <p:cNvSpPr>
            <a:spLocks noGrp="1"/>
          </p:cNvSpPr>
          <p:nvPr>
            <p:ph type="ctrTitle"/>
          </p:nvPr>
        </p:nvSpPr>
        <p:spPr>
          <a:xfrm>
            <a:off x="457200" y="338138"/>
            <a:ext cx="8229600" cy="1252537"/>
          </a:xfrm>
        </p:spPr>
        <p:txBody>
          <a:bodyPr wrap="square" lIns="91440" tIns="45720" rIns="91440" bIns="45720" anchor="ctr"/>
          <a:p>
            <a:pPr eaLnBrk="1" hangingPunct="1"/>
            <a:endParaRPr lang="zh-CN" alt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p>
            <a:pPr eaLnBrk="1" hangingPunct="1"/>
            <a:endParaRPr lang="zh-CN" altLang="en-US" dirty="0"/>
          </a:p>
        </p:txBody>
      </p:sp>
      <p:pic>
        <p:nvPicPr>
          <p:cNvPr id="11267" name="Picture 4" descr="wholetonpptfa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5900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8" name="标题 1"/>
          <p:cNvSpPr/>
          <p:nvPr/>
        </p:nvSpPr>
        <p:spPr>
          <a:xfrm>
            <a:off x="684213" y="3286443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algn="ctr"/>
            <a:r>
              <a:rPr lang="zh-CN" altLang="en-US" sz="4000" dirty="0">
                <a:solidFill>
                  <a:srgbClr val="FFFFFF"/>
                </a:solidFill>
                <a:latin typeface="Candara" panose="020E0502030303020204" pitchFamily="34" charset="0"/>
                <a:ea typeface="华文新魏" panose="02010800040101010101" pitchFamily="2" charset="-122"/>
              </a:rPr>
              <a:t>军工审计产品过滤规则使用举例</a:t>
            </a:r>
            <a:endParaRPr lang="en-US" altLang="zh-CN" sz="4000" dirty="0">
              <a:solidFill>
                <a:srgbClr val="FFFFFF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Rectangle 7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p>
            <a:pPr eaLnBrk="1" hangingPunct="1"/>
            <a:endParaRPr lang="zh-CN" altLang="en-US" dirty="0"/>
          </a:p>
        </p:txBody>
      </p:sp>
      <p:pic>
        <p:nvPicPr>
          <p:cNvPr id="45058" name="Picture 4" descr="wholetonpptfa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Rectangle 5"/>
          <p:cNvSpPr/>
          <p:nvPr/>
        </p:nvSpPr>
        <p:spPr>
          <a:xfrm>
            <a:off x="3581400" y="3276600"/>
            <a:ext cx="2359025" cy="609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Candara" panose="020E0502030303020204" pitchFamily="34" charset="0"/>
                <a:ea typeface="华文新魏" panose="02010800040101010101" pitchFamily="2" charset="-122"/>
              </a:rPr>
              <a:t>谢谢！</a:t>
            </a:r>
            <a:endParaRPr lang="zh-CN" altLang="en-US" sz="4800" b="1" dirty="0">
              <a:solidFill>
                <a:schemeClr val="bg1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</p:txBody>
      </p:sp>
      <p:graphicFrame>
        <p:nvGraphicFramePr>
          <p:cNvPr id="45060" name="Object 6"/>
          <p:cNvGraphicFramePr>
            <a:graphicFrameLocks noGrp="1"/>
          </p:cNvGraphicFramePr>
          <p:nvPr>
            <p:ph idx="1"/>
          </p:nvPr>
        </p:nvGraphicFramePr>
        <p:xfrm>
          <a:off x="3448050" y="4797425"/>
          <a:ext cx="2419350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4287520" imgH="2405380" progId="FLW3Drawing">
                  <p:embed/>
                </p:oleObj>
              </mc:Choice>
              <mc:Fallback>
                <p:oleObj name="" r:id="rId2" imgW="4287520" imgH="2405380" progId="FLW3Drawing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48050" y="4797425"/>
                        <a:ext cx="2419350" cy="13573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/>
          </p:cNvSpPr>
          <p:nvPr>
            <p:ph type="ctrTitle"/>
          </p:nvPr>
        </p:nvSpPr>
        <p:spPr>
          <a:xfrm>
            <a:off x="1479550" y="692150"/>
            <a:ext cx="6335713" cy="1470025"/>
          </a:xfrm>
        </p:spPr>
        <p:txBody>
          <a:bodyPr wrap="square" lIns="91440" tIns="45720" rIns="91440" bIns="45720" anchor="b"/>
          <a:p>
            <a:pPr eaLnBrk="1" hangingPunct="1"/>
            <a:r>
              <a:rPr lang="zh-CN" altLang="en-US" kern="1200" dirty="0">
                <a:latin typeface="+mj-lt"/>
                <a:ea typeface="+mj-ea"/>
                <a:cs typeface="+mj-cs"/>
              </a:rPr>
              <a:t>可以实现的功能</a:t>
            </a:r>
            <a:endParaRPr lang="zh-CN" alt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2290" name="副标题 2"/>
          <p:cNvSpPr>
            <a:spLocks noGrp="1"/>
          </p:cNvSpPr>
          <p:nvPr>
            <p:ph type="subTitle" idx="1"/>
          </p:nvPr>
        </p:nvSpPr>
        <p:spPr>
          <a:xfrm>
            <a:off x="1643063" y="2643188"/>
            <a:ext cx="5392737" cy="2571750"/>
          </a:xfrm>
        </p:spPr>
        <p:txBody>
          <a:bodyPr wrap="square" lIns="91440" tIns="45720" rIns="91440" bIns="45720" anchor="t"/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1.</a:t>
            </a:r>
            <a:r>
              <a:rPr lang="zh-CN" altLang="en-US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网页关键字过滤报警</a:t>
            </a:r>
            <a:endParaRPr lang="en-US" altLang="zh-CN" sz="2000" b="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2.</a:t>
            </a:r>
            <a:r>
              <a:rPr lang="zh-CN" altLang="en-US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搜索引擎</a:t>
            </a:r>
            <a:r>
              <a:rPr lang="zh-CN" altLang="en-US" sz="2000" b="1" dirty="0">
                <a:solidFill>
                  <a:srgbClr val="FFFFFF"/>
                </a:solidFill>
                <a:sym typeface="+mn-ea"/>
              </a:rPr>
              <a:t>关键字过滤报警</a:t>
            </a:r>
            <a:endParaRPr lang="en-US" altLang="zh-CN" sz="2000" b="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3.</a:t>
            </a:r>
            <a:r>
              <a:rPr lang="zh-CN" altLang="en-US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邮件</a:t>
            </a:r>
            <a:r>
              <a:rPr lang="zh-CN" altLang="en-US" sz="2000" b="1" dirty="0">
                <a:solidFill>
                  <a:srgbClr val="FFFFFF"/>
                </a:solidFill>
                <a:sym typeface="+mn-ea"/>
              </a:rPr>
              <a:t>关键字过滤报警</a:t>
            </a:r>
            <a:endParaRPr lang="en-US" altLang="zh-CN" sz="2000" b="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Wingdings" panose="05000000000000000000" pitchFamily="2" charset="2"/>
              <a:buChar char="Ø"/>
            </a:pPr>
            <a:endParaRPr lang="zh-CN" altLang="en-US" sz="2000" b="1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08610"/>
            <a:ext cx="7772400" cy="1470025"/>
          </a:xfrm>
        </p:spPr>
        <p:txBody>
          <a:bodyPr/>
          <a:p>
            <a:r>
              <a:rPr lang="zh-CN" altLang="en-US" dirty="0">
                <a:sym typeface="+mn-ea"/>
              </a:rPr>
              <a:t>网页关键字过滤报警举例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72540" y="1885315"/>
            <a:ext cx="6400800" cy="1752600"/>
          </a:xfrm>
        </p:spPr>
        <p:txBody>
          <a:bodyPr/>
          <a:p>
            <a:pPr algn="ctr"/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案例：对包含涉密、密码、军工、黄色信息的关键字的网页做过滤并告警</a:t>
            </a:r>
            <a:endParaRPr lang="zh-CN" altLang="en-US" sz="1800" dirty="0">
              <a:latin typeface="Candara" panose="020E0502030303020204" pitchFamily="34" charset="0"/>
              <a:ea typeface="华文楷体" panose="02010600040101010101" pitchFamily="2" charset="-122"/>
              <a:sym typeface="+mn-ea"/>
            </a:endParaRPr>
          </a:p>
          <a:p>
            <a:endParaRPr lang="zh-CN" altLang="en-US" sz="1800" dirty="0">
              <a:latin typeface="Candara" panose="020E0502030303020204" pitchFamily="34" charset="0"/>
              <a:ea typeface="华文楷体" panose="02010600040101010101" pitchFamily="2" charset="-122"/>
              <a:sym typeface="+mn-ea"/>
            </a:endParaRPr>
          </a:p>
          <a:p>
            <a:endParaRPr lang="en-US" altLang="zh-CN" sz="1800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导航到设备管理界面的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策略管理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应用层策略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网页管控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网页管控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新增</a:t>
            </a:r>
            <a:endParaRPr lang="zh-CN" altLang="en-US" sz="1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29030" y="1749425"/>
            <a:ext cx="4842510" cy="4438015"/>
          </a:xfrm>
          <a:prstGeom prst="rect">
            <a:avLst/>
          </a:prstGeom>
        </p:spPr>
      </p:pic>
      <p:sp>
        <p:nvSpPr>
          <p:cNvPr id="5" name="标题 4"/>
          <p:cNvSpPr/>
          <p:nvPr>
            <p:ph type="title"/>
          </p:nvPr>
        </p:nvSpPr>
        <p:spPr>
          <a:xfrm>
            <a:off x="457200" y="768668"/>
            <a:ext cx="8229600" cy="1252537"/>
          </a:xfrm>
        </p:spPr>
        <p:txBody>
          <a:bodyPr/>
          <a:p>
            <a:r>
              <a:rPr lang="zh-CN" altLang="en-US" dirty="0">
                <a:sym typeface="+mn-ea"/>
              </a:rPr>
              <a:t>定义网页关键字过滤并告警策略</a:t>
            </a:r>
            <a:br>
              <a:rPr lang="zh-CN" altLang="en-US" dirty="0"/>
            </a:b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08610"/>
            <a:ext cx="7772400" cy="1470025"/>
          </a:xfrm>
        </p:spPr>
        <p:txBody>
          <a:bodyPr/>
          <a:p>
            <a:r>
              <a:rPr lang="zh-CN" altLang="en-US" dirty="0">
                <a:sym typeface="+mn-ea"/>
              </a:rPr>
              <a:t>搜索引擎关键字过滤报警举例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72540" y="1885315"/>
            <a:ext cx="6400800" cy="1752600"/>
          </a:xfrm>
        </p:spPr>
        <p:txBody>
          <a:bodyPr/>
          <a:p>
            <a:pPr algn="ctr"/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案例：对包含涉密、密码、军工、黄色信息的关键字的搜索引擎做过滤并告警</a:t>
            </a:r>
            <a:endParaRPr lang="zh-CN" altLang="en-US" sz="1800" dirty="0">
              <a:latin typeface="Candara" panose="020E0502030303020204" pitchFamily="34" charset="0"/>
              <a:ea typeface="华文楷体" panose="02010600040101010101" pitchFamily="2" charset="-122"/>
              <a:sym typeface="+mn-ea"/>
            </a:endParaRPr>
          </a:p>
          <a:p>
            <a:endParaRPr lang="zh-CN" altLang="en-US" sz="1800" dirty="0">
              <a:latin typeface="Candara" panose="020E0502030303020204" pitchFamily="34" charset="0"/>
              <a:ea typeface="华文楷体" panose="02010600040101010101" pitchFamily="2" charset="-122"/>
              <a:sym typeface="+mn-ea"/>
            </a:endParaRPr>
          </a:p>
          <a:p>
            <a:endParaRPr lang="en-US" altLang="zh-CN" sz="1800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导航到设备管理界面的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策略管理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应用层策略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网页管控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搜索引擎管控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新增</a:t>
            </a:r>
            <a:endParaRPr lang="zh-CN" altLang="en-US" sz="18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840423"/>
            <a:ext cx="8229600" cy="1252537"/>
          </a:xfrm>
        </p:spPr>
        <p:txBody>
          <a:bodyPr/>
          <a:p>
            <a:r>
              <a:rPr lang="zh-CN" altLang="en-US" dirty="0">
                <a:sym typeface="+mn-ea"/>
              </a:rPr>
              <a:t>定义搜索引擎关键字过滤并告警策略</a:t>
            </a:r>
            <a:br>
              <a:rPr lang="zh-CN" altLang="en-US" dirty="0"/>
            </a:b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89355" y="1766570"/>
            <a:ext cx="5116195" cy="44481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08610"/>
            <a:ext cx="7772400" cy="1470025"/>
          </a:xfrm>
        </p:spPr>
        <p:txBody>
          <a:bodyPr/>
          <a:p>
            <a:r>
              <a:rPr lang="zh-CN" altLang="en-US" dirty="0">
                <a:sym typeface="+mn-ea"/>
              </a:rPr>
              <a:t>邮件关键字过滤报警举例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72540" y="1885315"/>
            <a:ext cx="6400800" cy="1752600"/>
          </a:xfrm>
        </p:spPr>
        <p:txBody>
          <a:bodyPr/>
          <a:p>
            <a:pPr algn="ctr"/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案例：对包含涉密、密码、军工、黄色信息的关键字的邮件做过滤并告警</a:t>
            </a:r>
            <a:endParaRPr lang="zh-CN" altLang="en-US" sz="1800" dirty="0">
              <a:latin typeface="Candara" panose="020E0502030303020204" pitchFamily="34" charset="0"/>
              <a:ea typeface="华文楷体" panose="02010600040101010101" pitchFamily="2" charset="-122"/>
              <a:sym typeface="+mn-ea"/>
            </a:endParaRPr>
          </a:p>
          <a:p>
            <a:endParaRPr lang="zh-CN" altLang="en-US" sz="1800" dirty="0">
              <a:latin typeface="Candara" panose="020E0502030303020204" pitchFamily="34" charset="0"/>
              <a:ea typeface="华文楷体" panose="02010600040101010101" pitchFamily="2" charset="-122"/>
              <a:sym typeface="+mn-ea"/>
            </a:endParaRPr>
          </a:p>
          <a:p>
            <a:endParaRPr lang="en-US" altLang="zh-CN" sz="1800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导航到设备管理界面的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策略管理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应用层策略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邮件管控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】----【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自定义邮件对象</a:t>
            </a:r>
            <a:r>
              <a:rPr lang="en-US" altLang="zh-CN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】</a:t>
            </a:r>
            <a:r>
              <a:rPr lang="zh-CN" altLang="en-US" sz="1800" dirty="0">
                <a:latin typeface="Candara" panose="020E0502030303020204" pitchFamily="34" charset="0"/>
                <a:ea typeface="华文楷体" panose="02010600040101010101" pitchFamily="2" charset="-122"/>
                <a:sym typeface="+mn-ea"/>
              </a:rPr>
              <a:t>新增</a:t>
            </a:r>
            <a:endParaRPr lang="zh-CN" altLang="en-US" sz="18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标题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p>
            <a:pPr eaLnBrk="1" hangingPunct="1"/>
            <a:r>
              <a:rPr lang="zh-CN" altLang="en-US" b="1" dirty="0"/>
              <a:t>定义关键字过滤并报警邮件对象</a:t>
            </a:r>
            <a:endParaRPr lang="zh-CN" altLang="en-US" b="1" dirty="0"/>
          </a:p>
        </p:txBody>
      </p:sp>
      <p:sp>
        <p:nvSpPr>
          <p:cNvPr id="16387" name="TextBox 4"/>
          <p:cNvSpPr txBox="1"/>
          <p:nvPr/>
        </p:nvSpPr>
        <p:spPr>
          <a:xfrm>
            <a:off x="5400358" y="4240530"/>
            <a:ext cx="3286125" cy="203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发件人邮箱：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  <a:hlinkClick r:id="rId1"/>
              </a:rPr>
              <a:t>*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  <a:hlinkClick r:id="rId1"/>
              </a:rPr>
              <a:t>@163.com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  <a:hlinkClick r:id="rId1"/>
              </a:rPr>
              <a:t>代表只要是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  <a:hlinkClick r:id="rId1"/>
              </a:rPr>
              <a:t>163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的邮箱即可发送邮件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也可以手动添加允许发送邮件的邮箱地址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:</a:t>
            </a:r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如：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  <a:hlinkClick r:id="rId2"/>
              </a:rPr>
              <a:t>zhang@163.com</a:t>
            </a:r>
            <a:r>
              <a:rPr lang="en-US" altLang="zh-CN" dirty="0">
                <a:latin typeface="Candara" panose="020E0502030303020204" pitchFamily="34" charset="0"/>
                <a:ea typeface="华文楷体" panose="02010600040101010101" pitchFamily="2" charset="-122"/>
              </a:rPr>
              <a:t>  dc@163.com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r>
              <a:rPr lang="zh-CN" altLang="en-US" dirty="0">
                <a:latin typeface="Candara" panose="020E0502030303020204" pitchFamily="34" charset="0"/>
                <a:ea typeface="华文楷体" panose="02010600040101010101" pitchFamily="2" charset="-122"/>
              </a:rPr>
              <a:t>由于收件人邮箱不确定，所有我们不需要填写</a:t>
            </a:r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85" y="1835150"/>
            <a:ext cx="4456430" cy="44373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0740" y="1835150"/>
            <a:ext cx="4357370" cy="43954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p>
            <a:r>
              <a:rPr lang="zh-CN" altLang="en-US" sz="3600" dirty="0"/>
              <a:t>定义邮件关键字过滤并告警策略</a:t>
            </a:r>
            <a:endParaRPr lang="zh-CN" altLang="en-US" sz="3600" dirty="0"/>
          </a:p>
        </p:txBody>
      </p:sp>
      <p:sp>
        <p:nvSpPr>
          <p:cNvPr id="19458" name="TextBox 6"/>
          <p:cNvSpPr txBox="1"/>
          <p:nvPr/>
        </p:nvSpPr>
        <p:spPr>
          <a:xfrm>
            <a:off x="285750" y="2071688"/>
            <a:ext cx="7572375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sym typeface="+mn-ea"/>
              </a:rPr>
              <a:t>导航到设备管理界面的</a:t>
            </a:r>
            <a:r>
              <a:rPr lang="en-US" altLang="zh-CN" dirty="0">
                <a:sym typeface="+mn-ea"/>
              </a:rPr>
              <a:t>【</a:t>
            </a:r>
            <a:r>
              <a:rPr lang="zh-CN" altLang="en-US" dirty="0">
                <a:sym typeface="+mn-ea"/>
              </a:rPr>
              <a:t>策略管理</a:t>
            </a:r>
            <a:r>
              <a:rPr lang="en-US" altLang="zh-CN" dirty="0">
                <a:sym typeface="+mn-ea"/>
              </a:rPr>
              <a:t>】---【</a:t>
            </a:r>
            <a:r>
              <a:rPr lang="zh-CN" altLang="en-US" dirty="0">
                <a:sym typeface="+mn-ea"/>
              </a:rPr>
              <a:t>应用层策略</a:t>
            </a:r>
            <a:r>
              <a:rPr lang="en-US" altLang="zh-CN" dirty="0">
                <a:sym typeface="+mn-ea"/>
              </a:rPr>
              <a:t>】----【</a:t>
            </a:r>
            <a:r>
              <a:rPr lang="zh-CN" altLang="en-US" dirty="0">
                <a:sym typeface="+mn-ea"/>
              </a:rPr>
              <a:t>邮件管控</a:t>
            </a:r>
            <a:r>
              <a:rPr lang="en-US" altLang="zh-CN" dirty="0">
                <a:sym typeface="+mn-ea"/>
              </a:rPr>
              <a:t>】----【</a:t>
            </a:r>
            <a:r>
              <a:rPr lang="zh-CN" altLang="en-US" dirty="0">
                <a:sym typeface="+mn-ea"/>
              </a:rPr>
              <a:t>邮件管控策略</a:t>
            </a:r>
            <a:r>
              <a:rPr lang="en-US" altLang="zh-CN" dirty="0">
                <a:sym typeface="+mn-ea"/>
              </a:rPr>
              <a:t>】</a:t>
            </a:r>
            <a:r>
              <a:rPr lang="zh-CN" altLang="en-US" dirty="0">
                <a:sym typeface="+mn-ea"/>
              </a:rPr>
              <a:t>新增</a:t>
            </a:r>
            <a:endParaRPr lang="zh-CN" altLang="en-US"/>
          </a:p>
          <a:p>
            <a:endParaRPr lang="en-US" altLang="zh-CN" dirty="0">
              <a:latin typeface="Candara" panose="020E0502030303020204" pitchFamily="34" charset="0"/>
              <a:ea typeface="华文楷体" panose="02010600040101010101" pitchFamily="2" charset="-122"/>
            </a:endParaRPr>
          </a:p>
          <a:p>
            <a:endParaRPr lang="zh-CN" altLang="en-US" dirty="0">
              <a:latin typeface="Candara" panose="020E0502030303020204" pitchFamily="34" charset="0"/>
              <a:ea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33955" y="2662555"/>
            <a:ext cx="4276090" cy="373824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549</Words>
  <Application>WPS 演示</Application>
  <PresentationFormat>全屏显示(4:3)</PresentationFormat>
  <Paragraphs>48</Paragraphs>
  <Slides>10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Candara</vt:lpstr>
      <vt:lpstr>华文楷体</vt:lpstr>
      <vt:lpstr>黑体</vt:lpstr>
      <vt:lpstr>华文新魏</vt:lpstr>
      <vt:lpstr>Symbol</vt:lpstr>
      <vt:lpstr>Calibri</vt:lpstr>
      <vt:lpstr>微软雅黑</vt:lpstr>
      <vt:lpstr>Arial Unicode MS</vt:lpstr>
      <vt:lpstr>波形</vt:lpstr>
      <vt:lpstr>自定义设计方案</vt:lpstr>
      <vt:lpstr>FLW3Drawing</vt:lpstr>
      <vt:lpstr>PowerPoint 演示文稿</vt:lpstr>
      <vt:lpstr>可以实现的功能</vt:lpstr>
      <vt:lpstr>网页关键字过滤报警举例</vt:lpstr>
      <vt:lpstr>定义网页关键字过滤并告警策略 </vt:lpstr>
      <vt:lpstr>搜索引擎关键字过滤报警举例</vt:lpstr>
      <vt:lpstr>定义搜索引擎关键字过滤并告警策略 </vt:lpstr>
      <vt:lpstr>邮件关键字过滤报警举例</vt:lpstr>
      <vt:lpstr>定义关键字过滤并报警邮件对象</vt:lpstr>
      <vt:lpstr>定义邮件关键字过滤并告警策略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E地通设备对接配置实例</dc:title>
  <dc:creator>wxf</dc:creator>
  <cp:lastModifiedBy>support</cp:lastModifiedBy>
  <cp:revision>598</cp:revision>
  <dcterms:created xsi:type="dcterms:W3CDTF">2013-05-27T02:33:00Z</dcterms:created>
  <dcterms:modified xsi:type="dcterms:W3CDTF">2018-05-09T07:02:18Z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